
<file path=[Content_Types].xml><?xml version="1.0" encoding="utf-8"?>
<Types xmlns="http://schemas.openxmlformats.org/package/2006/content-types">
  <Default Extension="png" ContentType="image/png"/>
  <Default Extension="jpeg" ContentType="image/jpeg"/>
  <Default Extension="3gp" ContentType="video/3gpp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1" r:id="rId2"/>
  </p:sldMasterIdLst>
  <p:notesMasterIdLst>
    <p:notesMasterId r:id="rId20"/>
  </p:notesMasterIdLst>
  <p:sldIdLst>
    <p:sldId id="268" r:id="rId3"/>
    <p:sldId id="274" r:id="rId4"/>
    <p:sldId id="269" r:id="rId5"/>
    <p:sldId id="267" r:id="rId6"/>
    <p:sldId id="273" r:id="rId7"/>
    <p:sldId id="270" r:id="rId8"/>
    <p:sldId id="272" r:id="rId9"/>
    <p:sldId id="271" r:id="rId10"/>
    <p:sldId id="261" r:id="rId11"/>
    <p:sldId id="260" r:id="rId12"/>
    <p:sldId id="256" r:id="rId13"/>
    <p:sldId id="259" r:id="rId14"/>
    <p:sldId id="263" r:id="rId15"/>
    <p:sldId id="264" r:id="rId16"/>
    <p:sldId id="265" r:id="rId17"/>
    <p:sldId id="26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249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EB06-4D60-4694-9DCE-218D0FE061D2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2DDEF-84A7-4C8C-8748-822FB3B31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7C81F-ACC4-47A2-BBE1-6E4CF782A84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" sz="1100" dirty="0"/>
              <a:t>Study is Liu, C. and Submaranian, R. (2009) “Factors Related to Fatal Single-Vehicle Run-Off-Road Crashes”, DOT HS 811 232</a:t>
            </a:r>
            <a:r>
              <a:rPr lang="en-US" sz="1100" dirty="0"/>
              <a:t>.</a:t>
            </a:r>
          </a:p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sz="1100" dirty="0"/>
          </a:p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100" dirty="0"/>
              <a:t>In ¾ of these years, there were over 18,000 single-vehicle crashes</a:t>
            </a:r>
          </a:p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sz="1100" dirty="0"/>
          </a:p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100" dirty="0"/>
              <a:t>“These are the accidents our system is helping to prevent”</a:t>
            </a:r>
            <a:endParaRPr lang="e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7C81F-ACC4-47A2-BBE1-6E4CF782A84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5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 data from crash</a:t>
            </a:r>
            <a:r>
              <a:rPr lang="en-US" baseline="0" dirty="0" smtClean="0"/>
              <a:t> reports</a:t>
            </a:r>
          </a:p>
          <a:p>
            <a:r>
              <a:rPr lang="en-US" baseline="0" dirty="0" smtClean="0"/>
              <a:t>Define Performance Margin, why it’s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data including performance margin, GPS location, speed, acceleration, and other factors.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2DDEF-84A7-4C8C-8748-822FB3B319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8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Realistic involves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realtime</a:t>
            </a:r>
            <a:r>
              <a:rPr lang="en-US" baseline="0" dirty="0" smtClean="0"/>
              <a:t> simulation, actually have someone controlling the car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Track conditions that may cause people to lose control of their car such as variable-radius turns and sharp, unseen turns.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7C81F-ACC4-47A2-BBE1-6E4CF782A84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56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2DDEF-84A7-4C8C-8748-822FB3B319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1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2DDEF-84A7-4C8C-8748-822FB3B319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9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2DDEF-84A7-4C8C-8748-822FB3B319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C:\Documents and Settings\John Ferris\Desktop\Backup\PUBLIC RELATIONS\Website\VTPL_Website\VTPL Website\vtpl\images\bg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1" descr="C:\Documents and Settings\John Ferris\Desktop\Backup\PUBLIC RELATIONS\Website\VTPL_Website\VTPL Website\vtpl\images\vt_logo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1225" y="431801"/>
            <a:ext cx="2166792" cy="279667"/>
          </a:xfrm>
          <a:prstGeom prst="rect">
            <a:avLst/>
          </a:prstGeom>
          <a:noFill/>
        </p:spPr>
      </p:pic>
      <p:pic>
        <p:nvPicPr>
          <p:cNvPr id="7" name="Picture 14" descr="logo 1_25 by 3_54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0327" y="5940425"/>
            <a:ext cx="3097691" cy="82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1308100" y="6203722"/>
            <a:ext cx="16784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</a:rPr>
              <a:t>Dr. John B. Ferris</a:t>
            </a:r>
            <a:br>
              <a:rPr lang="en-US" sz="1400" b="1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Associate Professor</a:t>
            </a:r>
            <a:endParaRPr lang="de-DE" sz="1400" b="1" dirty="0">
              <a:solidFill>
                <a:srgbClr val="FFFFFF"/>
              </a:solidFill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928533" y="6172943"/>
            <a:ext cx="40216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</a:rPr>
              <a:t>Slide </a:t>
            </a:r>
            <a:fld id="{F038D305-33CD-4833-A2E9-88582AB4E6D2}" type="slidenum">
              <a:rPr lang="en-US" sz="1400" b="1">
                <a:solidFill>
                  <a:srgbClr val="FFFFFF"/>
                </a:solidFill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r>
              <a:rPr lang="en-US" sz="1400" b="1" dirty="0">
                <a:solidFill>
                  <a:srgbClr val="FFFFFF"/>
                </a:solidFill>
              </a:rPr>
              <a:t/>
            </a:r>
            <a:br>
              <a:rPr lang="en-US" sz="1400" b="1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brabantio.me.vt.edu/sites/VTPL</a:t>
            </a:r>
            <a:endParaRPr lang="de-DE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06198"/>
      </p:ext>
    </p:extLst>
  </p:cSld>
  <p:clrMapOvr>
    <a:masterClrMapping/>
  </p:clrMapOvr>
  <p:transition advClick="0" advTm="1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7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6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2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0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ED7E21-C7E6-4760-9C64-DA2CD3131195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C671FA-A4E6-4143-89AB-BE236636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3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C:\Documents and Settings\John Ferris\Desktop\Backup\PUBLIC RELATIONS\Website\VTPL_Website\VTPL Website\vtpl\images\bg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2001" cy="6858000"/>
          </a:xfrm>
          <a:prstGeom prst="rect">
            <a:avLst/>
          </a:prstGeom>
          <a:noFill/>
        </p:spPr>
      </p:pic>
      <p:sp>
        <p:nvSpPr>
          <p:cNvPr id="261125" name="Text Box 5"/>
          <p:cNvSpPr txBox="1">
            <a:spLocks noChangeArrowheads="1"/>
          </p:cNvSpPr>
          <p:nvPr userDrawn="1"/>
        </p:nvSpPr>
        <p:spPr bwMode="auto">
          <a:xfrm>
            <a:off x="6093884" y="5741988"/>
            <a:ext cx="4874683" cy="457200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lg"/>
          </a:ln>
          <a:effectLst/>
        </p:spPr>
        <p:txBody>
          <a:bodyPr/>
          <a:lstStyle/>
          <a:p>
            <a:pPr algn="l">
              <a:spcBef>
                <a:spcPct val="50000"/>
              </a:spcBef>
            </a:pPr>
            <a:fld id="{085FE1C4-2B7A-4FEB-A152-95BD695FB2B7}" type="datetime6">
              <a:rPr lang="en-US" sz="1800"/>
              <a:pPr algn="l">
                <a:spcBef>
                  <a:spcPct val="50000"/>
                </a:spcBef>
              </a:pPr>
              <a:t>October 13</a:t>
            </a:fld>
            <a:endParaRPr lang="en-US" sz="1800"/>
          </a:p>
        </p:txBody>
      </p:sp>
      <p:sp>
        <p:nvSpPr>
          <p:cNvPr id="261126" name="Text Box 6"/>
          <p:cNvSpPr txBox="1">
            <a:spLocks noChangeArrowheads="1"/>
          </p:cNvSpPr>
          <p:nvPr userDrawn="1"/>
        </p:nvSpPr>
        <p:spPr bwMode="auto">
          <a:xfrm>
            <a:off x="4734129" y="4804003"/>
            <a:ext cx="6536987" cy="1371600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lg"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</a:rPr>
              <a:t>John B. Ferris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Associate </a:t>
            </a:r>
            <a:r>
              <a:rPr lang="en-US" sz="1800" dirty="0" smtClean="0">
                <a:solidFill>
                  <a:schemeClr val="bg1"/>
                </a:solidFill>
              </a:rPr>
              <a:t>Professor, Mechanical </a:t>
            </a:r>
            <a:r>
              <a:rPr lang="en-US" sz="1800" dirty="0">
                <a:solidFill>
                  <a:schemeClr val="bg1"/>
                </a:solidFill>
              </a:rPr>
              <a:t>Engineering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Director, Vehicle Terrain</a:t>
            </a:r>
            <a:r>
              <a:rPr lang="en-US" sz="1800" baseline="0" dirty="0" smtClean="0">
                <a:solidFill>
                  <a:schemeClr val="bg1"/>
                </a:solidFill>
              </a:rPr>
              <a:t> Performance Lab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" name="Picture 1" descr="C:\Documents and Settings\John Ferris\Desktop\Backup\PUBLIC RELATIONS\Website\VTPL_Website\VTPL Website\vtpl\images\vt_logo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7518" y="431801"/>
            <a:ext cx="2730500" cy="352425"/>
          </a:xfrm>
          <a:prstGeom prst="rect">
            <a:avLst/>
          </a:prstGeom>
          <a:noFill/>
        </p:spPr>
      </p:pic>
      <p:pic>
        <p:nvPicPr>
          <p:cNvPr id="19460" name="Picture 4" descr="C:\Documents and Settings\John Ferris\Desktop\Backup\PUBLIC RELATIONS\Website\VTPL_Website\VTPL Website\vtpl\images\dr_ferris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6980" y="4804004"/>
            <a:ext cx="2749325" cy="1367503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 userDrawn="1"/>
        </p:nvSpPr>
        <p:spPr>
          <a:xfrm>
            <a:off x="1560546" y="2798630"/>
            <a:ext cx="92737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Title of Presentation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Subtitle if required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3" descr="\\Ialrcpfs01\groupst\Research\VTPL\Marketing\VTPL logos\Old\Final\VTPL logo 1_25 by 3_54 no background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66012" y="867657"/>
            <a:ext cx="6862769" cy="18175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4652682"/>
      </p:ext>
    </p:extLst>
  </p:cSld>
  <p:clrMapOvr>
    <a:masterClrMapping/>
  </p:clrMapOvr>
  <p:transition advClick="0" advTm="1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755421"/>
      </p:ext>
    </p:extLst>
  </p:cSld>
  <p:clrMapOvr>
    <a:masterClrMapping/>
  </p:clrMapOvr>
  <p:transition advClick="0" advTm="1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9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8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C:\Documents and Settings\John Ferris\Desktop\Backup\PUBLIC RELATIONS\Website\VTPL_Website\VTPL Website\vtpl\images\bg02.jp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260100" name="Text Box 4"/>
          <p:cNvSpPr txBox="1">
            <a:spLocks noChangeArrowheads="1"/>
          </p:cNvSpPr>
          <p:nvPr/>
        </p:nvSpPr>
        <p:spPr bwMode="auto">
          <a:xfrm>
            <a:off x="11370039" y="6139870"/>
            <a:ext cx="41556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fld id="{3B758AEF-C65E-44A3-B706-B475EE155717}" type="slidenum">
              <a:rPr lang="de-DE" altLang="en-US" sz="1200" b="1">
                <a:solidFill>
                  <a:srgbClr val="000000"/>
                </a:solidFill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r>
              <a:rPr lang="en-US" sz="1200" b="1">
                <a:solidFill>
                  <a:srgbClr val="000000"/>
                </a:solidFill>
              </a:rPr>
              <a:t> </a:t>
            </a:r>
            <a:br>
              <a:rPr lang="en-US" sz="1200" b="1">
                <a:solidFill>
                  <a:srgbClr val="000000"/>
                </a:solidFill>
              </a:rPr>
            </a:br>
            <a:endParaRPr lang="de-DE" sz="900">
              <a:solidFill>
                <a:srgbClr val="000000"/>
              </a:solidFill>
            </a:endParaRPr>
          </a:p>
        </p:txBody>
      </p:sp>
      <p:sp>
        <p:nvSpPr>
          <p:cNvPr id="26010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9150" y="1166813"/>
            <a:ext cx="10828867" cy="477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0105" name="Text Box 9"/>
          <p:cNvSpPr txBox="1">
            <a:spLocks noChangeArrowheads="1"/>
          </p:cNvSpPr>
          <p:nvPr/>
        </p:nvSpPr>
        <p:spPr bwMode="auto">
          <a:xfrm>
            <a:off x="1308101" y="6093768"/>
            <a:ext cx="16784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</a:rPr>
              <a:t>Dr. John B. Ferris</a:t>
            </a:r>
            <a:br>
              <a:rPr lang="en-US" sz="1400" b="1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Associate Professor</a:t>
            </a:r>
            <a:endParaRPr lang="de-DE" sz="1400" b="1" dirty="0">
              <a:solidFill>
                <a:srgbClr val="FFFFFF"/>
              </a:solidFill>
            </a:endParaRPr>
          </a:p>
        </p:txBody>
      </p:sp>
      <p:sp>
        <p:nvSpPr>
          <p:cNvPr id="260107" name="Text Box 11"/>
          <p:cNvSpPr txBox="1">
            <a:spLocks noChangeArrowheads="1"/>
          </p:cNvSpPr>
          <p:nvPr userDrawn="1"/>
        </p:nvSpPr>
        <p:spPr bwMode="auto">
          <a:xfrm>
            <a:off x="3738033" y="6096000"/>
            <a:ext cx="40216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</a:rPr>
              <a:t>Slide </a:t>
            </a:r>
            <a:fld id="{1B9530F4-AA05-4CDF-B9AA-1B0C6ABA28C2}" type="slidenum">
              <a:rPr lang="en-US" sz="1400" b="1">
                <a:solidFill>
                  <a:srgbClr val="FFFFFF"/>
                </a:solidFill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r>
              <a:rPr lang="en-US" sz="1400" b="1" dirty="0">
                <a:solidFill>
                  <a:srgbClr val="FFFFFF"/>
                </a:solidFill>
              </a:rPr>
              <a:t/>
            </a:r>
            <a:br>
              <a:rPr lang="en-US" sz="1400" b="1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brabantio.me.vt.edu/sites/VTPL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endParaRPr lang="de-DE" sz="1000" b="1" dirty="0">
              <a:solidFill>
                <a:srgbClr val="FFFFFF"/>
              </a:solidFill>
            </a:endParaRPr>
          </a:p>
        </p:txBody>
      </p:sp>
      <p:pic>
        <p:nvPicPr>
          <p:cNvPr id="260110" name="Picture 14" descr="logo 1_25 by 3_5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72968" y="5794281"/>
            <a:ext cx="3788833" cy="101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010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97984" y="230188"/>
            <a:ext cx="7152216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6" name="Picture 1" descr="C:\Documents and Settings\John Ferris\Desktop\Backup\PUBLIC RELATIONS\Website\VTPL_Website\VTPL Website\vtpl\images\vt_logo.jp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81225" y="431801"/>
            <a:ext cx="2166792" cy="279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99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ransition advClick="0" advTm="100"/>
  <p:timing>
    <p:tnLst>
      <p:par>
        <p:cTn id="1" dur="indefinite" restart="never" nodeType="tmRoot"/>
      </p:par>
    </p:tnLst>
  </p:timing>
  <p:txStyles>
    <p:titleStyle>
      <a:lvl1pPr algn="l" rtl="0" fontAlgn="base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2pPr>
      <a:lvl3pPr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3pPr>
      <a:lvl4pPr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4pPr>
      <a:lvl5pPr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5pPr>
      <a:lvl6pPr marL="457200"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ts val="26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50000"/>
        </a:spcBef>
        <a:spcAft>
          <a:spcPct val="0"/>
        </a:spcAft>
        <a:buFont typeface="ZapfDingbats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SzPct val="75000"/>
        <a:buFont typeface="Wingdings" pitchFamily="2" charset="2"/>
        <a:buChar char="n"/>
        <a:defRPr sz="2000">
          <a:solidFill>
            <a:schemeClr val="bg1"/>
          </a:solidFill>
          <a:latin typeface="+mn-lt"/>
        </a:defRPr>
      </a:lvl2pPr>
      <a:lvl3pPr marL="1200150" indent="-285750" algn="l" rtl="0" fontAlgn="base">
        <a:spcBef>
          <a:spcPct val="20000"/>
        </a:spcBef>
        <a:spcAft>
          <a:spcPct val="0"/>
        </a:spcAft>
        <a:buSzPct val="75000"/>
        <a:buFont typeface="Wingdings" pitchFamily="2" charset="2"/>
        <a:buChar char="¨"/>
        <a:defRPr sz="2000">
          <a:solidFill>
            <a:schemeClr val="bg1"/>
          </a:solidFill>
          <a:latin typeface="+mn-lt"/>
        </a:defRPr>
      </a:lvl3pPr>
      <a:lvl4pPr marL="1662113" indent="-290513" algn="l" rtl="0" fontAlgn="base">
        <a:spcBef>
          <a:spcPct val="20000"/>
        </a:spcBef>
        <a:spcAft>
          <a:spcPct val="0"/>
        </a:spcAft>
        <a:buSzPct val="75000"/>
        <a:buFont typeface="Wingdings" pitchFamily="2" charset="2"/>
        <a:buChar char="n"/>
        <a:defRPr sz="2000">
          <a:solidFill>
            <a:schemeClr val="bg1"/>
          </a:solidFill>
          <a:latin typeface="+mn-lt"/>
        </a:defRPr>
      </a:lvl4pPr>
      <a:lvl5pPr marL="21145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000">
          <a:solidFill>
            <a:schemeClr val="bg1"/>
          </a:solidFill>
          <a:latin typeface="+mn-lt"/>
        </a:defRPr>
      </a:lvl5pPr>
      <a:lvl6pPr marL="25717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6pPr>
      <a:lvl7pPr marL="30289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7pPr>
      <a:lvl8pPr marL="34861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8pPr>
      <a:lvl9pPr marL="3943350" indent="-285750" algn="l" rtl="0" fontAlgn="base">
        <a:spcBef>
          <a:spcPct val="20000"/>
        </a:spcBef>
        <a:spcAft>
          <a:spcPct val="0"/>
        </a:spcAft>
        <a:buSzPct val="5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83BD9-AA1E-4ABA-AC40-5258ED8B7E61}" type="datetimeFigureOut">
              <a:rPr lang="en-US" smtClean="0"/>
              <a:t>10/22/2013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285E6-D6BE-4E6A-A62F-4B8C6F026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3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dn.carsroute.com/wp-content/uploads/2010/08/The-Jebel-Hafeet-Mountain-Road-1.jpg" TargetMode="External"/><Relationship Id="rId7" Type="http://schemas.openxmlformats.org/officeDocument/2006/relationships/hyperlink" Target="http://lh6.ggpht.com/_hVOW2U7K4-M/SoS-rDmlWZI/AAAAAAABEQE/AP4WK-C-xuU/s640/r2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log.autoeurope.com/wp-content/uploads/2012/02/Trolls-Ladder-Trollstigen.jpg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cmsimages/58961_wl_sm_3danim_fig1_wl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nl/help/releases/R2013b/sl3d/examples/vr_octavia_graphs_02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3gp"/><Relationship Id="rId1" Type="http://schemas.microsoft.com/office/2007/relationships/media" Target="../media/media2.3g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257863" y="2653259"/>
            <a:ext cx="5936104" cy="131913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chemeClr val="bg1"/>
                </a:solidFill>
              </a:rPr>
              <a:t>Location-Aware Adaptive Vehicle 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chemeClr val="bg1"/>
                </a:solidFill>
              </a:rPr>
              <a:t>Dynamic </a:t>
            </a:r>
            <a:r>
              <a:rPr lang="en-US" sz="3600" dirty="0">
                <a:solidFill>
                  <a:schemeClr val="bg1"/>
                </a:solidFill>
              </a:rPr>
              <a:t>System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72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Goals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Track must demonstrate prevention system in effect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Must create situations in which the human driver will likely fail if unaided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Situations for failure must be based on realistic challenges</a:t>
            </a:r>
            <a:r>
              <a:rPr lang="en-US" dirty="0"/>
              <a:t> </a:t>
            </a:r>
            <a:r>
              <a:rPr lang="en-US" dirty="0" smtClean="0"/>
              <a:t>of real-world roads</a:t>
            </a:r>
          </a:p>
        </p:txBody>
      </p:sp>
    </p:spTree>
    <p:extLst>
      <p:ext uri="{BB962C8B-B14F-4D97-AF65-F5344CB8AC3E}">
        <p14:creationId xmlns:p14="http://schemas.microsoft.com/office/powerpoint/2010/main" val="4148148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Realistic Road Hazards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819150" y="1166813"/>
            <a:ext cx="4781550" cy="47736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Must focus on hazardous features common on standard highways and state roads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Common themes are obstructed visibility and unclear turn radius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While the human driver may not asses (or even see) these turns correctly, our correction system will</a:t>
            </a:r>
            <a:endParaRPr lang="en-US" dirty="0"/>
          </a:p>
        </p:txBody>
      </p:sp>
      <p:pic>
        <p:nvPicPr>
          <p:cNvPr id="2050" name="Picture 2" descr="http://cdn.carsroute.com/wp-content/uploads/2010/08/The-Jebel-Hafeet-Mountain-Roa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4" y="1036342"/>
            <a:ext cx="2926917" cy="184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778874" y="2822513"/>
            <a:ext cx="2878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http://cdn.carsroute.com/wp-content/uploads/2010/08/The-Jebel-Hafeet-Mountain-Road-1.jpg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2" name="Picture 4" descr="http://lh6.ggpht.com/_hVOW2U7K4-M/SoS-rDmlWZI/AAAAAAABEQE/AP4WK-C-xuU/s640/r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50" y="1036342"/>
            <a:ext cx="2832966" cy="21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blog.autoeurope.com/wp-content/uploads/2012/02/Trolls-Ladder-Trollstige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3224271"/>
            <a:ext cx="3756167" cy="25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950200" y="5729634"/>
            <a:ext cx="26981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hlinkClick r:id="rId6"/>
              </a:rPr>
              <a:t>http://blog.autoeurope.com/wp-content/uploads/2012/02/Trolls-Ladder-Trollstigen.jpg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9792" y="3139947"/>
            <a:ext cx="2718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hlinkClick r:id="rId7"/>
              </a:rPr>
              <a:t>http://lh6.ggpht.com/_hVOW2U7K4-M/SoS-rDmlWZI/AAAAAAABEQE/AP4WK-C-xuU/s640/r2.jpg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48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Current </a:t>
            </a:r>
            <a:r>
              <a:rPr lang="en-US" sz="4000" dirty="0" smtClean="0"/>
              <a:t>Draft</a:t>
            </a:r>
            <a:endParaRPr lang="en-US" sz="4000" dirty="0"/>
          </a:p>
        </p:txBody>
      </p:sp>
      <p:sp>
        <p:nvSpPr>
          <p:cNvPr id="8" name="Subtitle 3"/>
          <p:cNvSpPr>
            <a:spLocks noGrp="1"/>
          </p:cNvSpPr>
          <p:nvPr>
            <p:ph idx="1"/>
          </p:nvPr>
        </p:nvSpPr>
        <p:spPr>
          <a:xfrm>
            <a:off x="819150" y="1166813"/>
            <a:ext cx="6496049" cy="47736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Inspired by mountain road hazards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Remains faithful to traditional race circuit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Utilizes heavy visibility restriction for human driver </a:t>
            </a:r>
            <a:r>
              <a:rPr lang="en-US" dirty="0" smtClean="0"/>
              <a:t>difficulty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973138"/>
            <a:ext cx="3593979" cy="48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Further Considerations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Track does not have to be a circuit. This will allow us to properly emulate mountain road conditions common in single-vehicle accidents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Future track designs will feature variable road friction to emulate common traction-based road hazards, such as wet roads and black ice.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0015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Simulation Environment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Chose to use Simulink 3D for first simulation.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May develop in other software in the future (Unity, </a:t>
            </a:r>
            <a:r>
              <a:rPr lang="en-US" dirty="0" err="1" smtClean="0"/>
              <a:t>rFactor</a:t>
            </a:r>
            <a:r>
              <a:rPr lang="en-US" dirty="0" smtClean="0"/>
              <a:t>, etc.)</a:t>
            </a:r>
          </a:p>
        </p:txBody>
      </p:sp>
      <p:pic>
        <p:nvPicPr>
          <p:cNvPr id="1026" name="Picture 2" descr="https://lh6.googleusercontent.com/xHu5l5Dz6EweuLCsShS3IN9hTWbzlnshlCAVOAZ9VCPNxFMsnoxpETy0xYzHaIT3-T5LVIpBqjRrUrZJ1hi_9ZApKf2LdxUzbCfdx_ErvX5ixz7tPPn3v89pLyX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26" y="2354048"/>
            <a:ext cx="6058624" cy="35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0" y="5925831"/>
            <a:ext cx="4463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u="sng" strike="noStrike" dirty="0" smtClean="0">
                <a:solidFill>
                  <a:srgbClr val="999999"/>
                </a:solidFill>
                <a:effectLst/>
                <a:latin typeface="Arial" panose="020B0604020202020204" pitchFamily="34" charset="0"/>
                <a:hlinkClick r:id="rId3"/>
              </a:rPr>
              <a:t>http://www.mathworks.com/cmsimages/58961_wl_sm_3danim_fig1_wl.jpg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485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Simulation Environment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Pros: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Environment natively communicates with car model.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Will be easy to maintain and update (improve MATLAB model but </a:t>
            </a:r>
            <a:r>
              <a:rPr lang="en-US" dirty="0"/>
              <a:t>s</a:t>
            </a:r>
            <a:r>
              <a:rPr lang="en-US" dirty="0" smtClean="0"/>
              <a:t>imulation environment stays the same).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Cons: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Not as visually immersive.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Almost all development (Environment, Physics, etc.) is in house.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Does not natively understand controller inputs or haptic feedback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Does Volkswagen have a preferred Simulation environment?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924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Simulation Environment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https://lh4.googleusercontent.com/xcrC37u_in96lyjBYbarVEfMAmGDyOMGkMLCA3URyIAfi3DMzhHQKCL2T_XYpvov2Cy8JcWlsnBF3Tu_eROAVof8r202vYX3Hcifg263V4F8aSNSWdrdR4ClWi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2" y="1909011"/>
            <a:ext cx="46767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49052" y="5817593"/>
            <a:ext cx="52938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www.mathworks.nl/help/releases/R2013b/sl3d/examples/vr_octavia_graphs_02.png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016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0007_1632.3g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5838" y="1166813"/>
            <a:ext cx="7956550" cy="4773612"/>
          </a:xfrm>
        </p:spPr>
      </p:pic>
    </p:spTree>
    <p:extLst>
      <p:ext uri="{BB962C8B-B14F-4D97-AF65-F5344CB8AC3E}">
        <p14:creationId xmlns:p14="http://schemas.microsoft.com/office/powerpoint/2010/main" val="2597169608"/>
      </p:ext>
    </p:extLst>
  </p:cSld>
  <p:clrMapOvr>
    <a:masterClrMapping/>
  </p:clrMapOvr>
  <p:transition advClick="0" advTm="10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Contents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LAAVD System Overview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Simulation Setup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Track Design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Simulation Environment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06062353"/>
      </p:ext>
    </p:extLst>
  </p:cSld>
  <p:clrMapOvr>
    <a:masterClrMapping/>
  </p:clrMapOvr>
  <p:transition advClick="0" advTm="1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r="386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428217" y="5141626"/>
            <a:ext cx="9366643" cy="1030574"/>
          </a:xfrm>
        </p:spPr>
        <p:txBody>
          <a:bodyPr/>
          <a:lstStyle/>
          <a:p>
            <a:r>
              <a:rPr lang="en-US" sz="2000" b="1" dirty="0" smtClean="0"/>
              <a:t>According to a Department of Transportation study, over 17,000 Single-Vehicle Crashes every year result in death.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06518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LAAVD System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US" sz="3200" dirty="0"/>
              <a:t>Predictive Performance Enhancement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/>
              <a:t>Collect data on dangerous roads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/>
              <a:t>Determine user’s performance margin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/>
              <a:t>Use data to determine if the user is likely to crash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/>
              <a:t>Silently modify user’s input (acceleration, brakes, tire angle) to avoid accident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43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LAAVDS_Concept_Demonstration_VW.avi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30.07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3763" y="1166813"/>
            <a:ext cx="8140700" cy="4773612"/>
          </a:xfrm>
        </p:spPr>
      </p:pic>
    </p:spTree>
    <p:extLst>
      <p:ext uri="{BB962C8B-B14F-4D97-AF65-F5344CB8AC3E}">
        <p14:creationId xmlns:p14="http://schemas.microsoft.com/office/powerpoint/2010/main" val="3418538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84" y="230187"/>
            <a:ext cx="7152216" cy="912813"/>
          </a:xfrm>
        </p:spPr>
        <p:txBody>
          <a:bodyPr/>
          <a:lstStyle/>
          <a:p>
            <a:r>
              <a:rPr lang="en-US" sz="4000" dirty="0" smtClean="0"/>
              <a:t>LAAVD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US" sz="3200" dirty="0" smtClean="0"/>
              <a:t>Simulation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 smtClean="0"/>
              <a:t>Developing a realistic driving simulation to showcase the intervention software.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800" dirty="0" smtClean="0"/>
              <a:t>Designing a track based on real conditions that are likely to influence single-car accidents.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8809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Simulation Setup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Simulation running on Laptop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User input on Logitech G27 Racing Wheel</a:t>
            </a:r>
          </a:p>
        </p:txBody>
      </p:sp>
      <p:pic>
        <p:nvPicPr>
          <p:cNvPr id="4098" name="Picture 2" descr="https://lh6.googleusercontent.com/hBcF92xy53IULXwlZKw3buKloVvhU7bYyntpvYsvn6zQy1l-2jTICF1B8X2DTp8gEFGawn0eAl7irDO5YxkZivGr-o33fjgubv6HcRFhGlTFgGwjSrDLFaRIC3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96126"/>
            <a:ext cx="39243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8qbvjK4x-19BjqWUtNjezEnPyLHAw695JKXuEdAl6bccwIEDX-PbZB2AG4R3byt5WRbLqTeUQ6B_6_rxkjlsGoVsGdu0N8aMu4olIL5ie1z_-Y2ipvLJdtJmUa7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90" y="3096126"/>
            <a:ext cx="4481761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99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Next Steps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Create a realistic user interface for our simulation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Create the simulated track that we will be driving 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Constantly improve vehicle model to be more realistic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Implement our Intervention Strategy to show that it will improve user performance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1756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Track Design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driving simulator will be accompanied by tracks custom made to demonstrate the functionality of our Predictive Correction system in realistic driving 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02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JBF pres design template">
  <a:themeElements>
    <a:clrScheme name="1_JBF pres desig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JBF pres design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1B75BC"/>
          </a:solidFill>
          <a:prstDash val="solid"/>
          <a:round/>
          <a:headEnd type="none" w="lg" len="med"/>
          <a:tailEnd type="triangl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1B75BC"/>
          </a:solidFill>
          <a:prstDash val="solid"/>
          <a:round/>
          <a:headEnd type="none" w="lg" len="med"/>
          <a:tailEnd type="triangl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JBF pres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JBF pres desig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JBF pres desig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E0E0E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E0E0E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560</Words>
  <Application>Microsoft Office PowerPoint</Application>
  <PresentationFormat>Widescreen</PresentationFormat>
  <Paragraphs>80</Paragraphs>
  <Slides>17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ZapfDingbats</vt:lpstr>
      <vt:lpstr>1_JBF pres design template</vt:lpstr>
      <vt:lpstr>Custom Design</vt:lpstr>
      <vt:lpstr>PowerPoint Presentation</vt:lpstr>
      <vt:lpstr>Contents</vt:lpstr>
      <vt:lpstr>PowerPoint Presentation</vt:lpstr>
      <vt:lpstr>LAAVD System</vt:lpstr>
      <vt:lpstr>PowerPoint Presentation</vt:lpstr>
      <vt:lpstr>LAAVD System</vt:lpstr>
      <vt:lpstr>Simulation Setup</vt:lpstr>
      <vt:lpstr>Next Steps</vt:lpstr>
      <vt:lpstr>Track Design</vt:lpstr>
      <vt:lpstr>Goals</vt:lpstr>
      <vt:lpstr>Realistic Road Hazards</vt:lpstr>
      <vt:lpstr>Current Draft</vt:lpstr>
      <vt:lpstr>Further Considerations</vt:lpstr>
      <vt:lpstr>Simulation Environment</vt:lpstr>
      <vt:lpstr>Simulation Environment</vt:lpstr>
      <vt:lpstr>Simulation Environment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Environment</dc:title>
  <dc:creator>Sarrice</dc:creator>
  <cp:lastModifiedBy>Dirk N. Hortensius</cp:lastModifiedBy>
  <cp:revision>24</cp:revision>
  <dcterms:created xsi:type="dcterms:W3CDTF">2013-10-13T22:10:32Z</dcterms:created>
  <dcterms:modified xsi:type="dcterms:W3CDTF">2013-10-22T12:45:44Z</dcterms:modified>
</cp:coreProperties>
</file>